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icrosoft YaHei Light" panose="020B0502040204020203" pitchFamily="34" charset="-122"/>
      <p:regular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MS Reference Sans Serif" panose="020B0604030504040204" pitchFamily="34" charset="0"/>
      <p:regular r:id="rId15"/>
    </p:embeddedFont>
    <p:embeddedFont>
      <p:font typeface="PT Sans Narrow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Oswa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BC7F39-C65E-4DCB-8DE9-6654394FCB77}">
  <a:tblStyle styleId="{9DBC7F39-C65E-4DCB-8DE9-6654394FCB77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0931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16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was able to survey and work with Joe Madigan’s summer class. The students signed up ( or were signed up by their parents) after their 8th grade year to help prepare them for 9th grade.  The sample was only 20 students and they are a “filtered” group- not a true representation of all students.</a:t>
            </a:r>
          </a:p>
        </p:txBody>
      </p:sp>
    </p:spTree>
    <p:extLst>
      <p:ext uri="{BB962C8B-B14F-4D97-AF65-F5344CB8AC3E}">
        <p14:creationId xmlns:p14="http://schemas.microsoft.com/office/powerpoint/2010/main" val="70299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test given to students from Carol Dweck’s website.</a:t>
            </a:r>
          </a:p>
        </p:txBody>
      </p:sp>
    </p:spTree>
    <p:extLst>
      <p:ext uri="{BB962C8B-B14F-4D97-AF65-F5344CB8AC3E}">
        <p14:creationId xmlns:p14="http://schemas.microsoft.com/office/powerpoint/2010/main" val="228116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did give a problem to the students but it was not the same problem both times so the results were not helpful.</a:t>
            </a:r>
          </a:p>
        </p:txBody>
      </p:sp>
    </p:spTree>
    <p:extLst>
      <p:ext uri="{BB962C8B-B14F-4D97-AF65-F5344CB8AC3E}">
        <p14:creationId xmlns:p14="http://schemas.microsoft.com/office/powerpoint/2010/main" val="385637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understand the basics of Growth Mindset but there are things that I think we all might be able to learn from.</a:t>
            </a:r>
          </a:p>
        </p:txBody>
      </p:sp>
    </p:spTree>
    <p:extLst>
      <p:ext uri="{BB962C8B-B14F-4D97-AF65-F5344CB8AC3E}">
        <p14:creationId xmlns:p14="http://schemas.microsoft.com/office/powerpoint/2010/main" val="79240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Other noted strategies: Encourage and praise mistakes- Brain growing exercises!  Challenge students with difficult problems!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93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Remembering to phrase comments to help students grow their brain!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12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00375" y="482625"/>
            <a:ext cx="8462100" cy="133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MS Reference Sans Serif" panose="020B0604030504040204" pitchFamily="34" charset="0"/>
              </a:rPr>
              <a:t>Research Paper Presentation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2555300"/>
            <a:ext cx="4910100" cy="157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Influence of Growth Mindset on Mathematics Achievement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635000" y="3169450"/>
            <a:ext cx="1930200" cy="1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Kristin Drew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Masters Candidate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Summer Session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2016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3"/>
    </mc:Choice>
    <mc:Fallback xmlns="">
      <p:transition spd="slow" advTm="10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44250" y="339975"/>
            <a:ext cx="8455500" cy="156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MS Reference Sans Serif" panose="020B0604030504040204" pitchFamily="34" charset="0"/>
              </a:rPr>
              <a:t>How well did the research answer the question?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050825" y="2248250"/>
            <a:ext cx="6700800" cy="11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1"/>
                </a:solidFill>
                <a:highlight>
                  <a:srgbClr val="000000"/>
                </a:highlight>
              </a:rPr>
              <a:t>The research was conducted on a very small sample given a very short lesson on growth mindset. The results were encouraging in that students did respond to the ideas about growth mindset and how to change a fixed mindset statement to a growth mindset one. </a:t>
            </a:r>
            <a:r>
              <a:rPr lang="en" dirty="0">
                <a:solidFill>
                  <a:schemeClr val="lt1"/>
                </a:solidFill>
                <a:highlight>
                  <a:srgbClr val="000000"/>
                </a:highlight>
              </a:rPr>
              <a:t>   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6075" y="1206375"/>
            <a:ext cx="1228200" cy="29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0"/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2"/>
    </mc:Choice>
    <mc:Fallback xmlns="">
      <p:transition spd="slow" advTm="37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96100" y="175475"/>
            <a:ext cx="8503800" cy="59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sz="3000" dirty="0">
                <a:latin typeface="MS Reference Sans Serif" panose="020B0604030504040204" pitchFamily="34" charset="0"/>
              </a:rPr>
              <a:t>Results:</a:t>
            </a:r>
          </a:p>
          <a:p>
            <a:pPr lvl="0">
              <a:spcBef>
                <a:spcPts val="0"/>
              </a:spcBef>
              <a:buNone/>
            </a:pPr>
            <a:endParaRPr sz="1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921225" y="1590200"/>
            <a:ext cx="6317100" cy="6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1294100" y="888325"/>
            <a:ext cx="6525300" cy="3608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75" name="Shape 75"/>
          <p:cNvGraphicFramePr/>
          <p:nvPr>
            <p:extLst>
              <p:ext uri="{D42A27DB-BD31-4B8C-83A1-F6EECF244321}">
                <p14:modId xmlns:p14="http://schemas.microsoft.com/office/powerpoint/2010/main" val="928148313"/>
              </p:ext>
            </p:extLst>
          </p:nvPr>
        </p:nvGraphicFramePr>
        <p:xfrm>
          <a:off x="2266450" y="1221437"/>
          <a:ext cx="4611100" cy="2941875"/>
        </p:xfrm>
        <a:graphic>
          <a:graphicData uri="http://schemas.openxmlformats.org/drawingml/2006/table">
            <a:tbl>
              <a:tblPr>
                <a:noFill/>
                <a:tableStyleId>{9DBC7F39-C65E-4DCB-8DE9-6654394FCB77}</a:tableStyleId>
              </a:tblPr>
              <a:tblGrid>
                <a:gridCol w="2305550"/>
                <a:gridCol w="2305550"/>
              </a:tblGrid>
              <a:tr h="980625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dk2"/>
                          </a:solidFill>
                        </a:rPr>
                        <a:t>GROWTH MINDSET SCORE:</a:t>
                      </a: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0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Mean Pre-test: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Mean Post-test:</a:t>
                      </a:r>
                    </a:p>
                  </a:txBody>
                  <a:tcPr marL="63500" marR="63500" marT="63500" marB="63500"/>
                </a:tc>
              </a:tr>
              <a:tr h="980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7.0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76" name="Shape 76"/>
          <p:cNvSpPr txBox="1"/>
          <p:nvPr/>
        </p:nvSpPr>
        <p:spPr>
          <a:xfrm>
            <a:off x="296100" y="4617075"/>
            <a:ext cx="3432600" cy="427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http://mindsetonline.com/whatisit/about/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2"/>
    </mc:Choice>
    <mc:Fallback xmlns="">
      <p:transition spd="slow" advTm="15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44250" y="350950"/>
            <a:ext cx="8455500" cy="100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 dirty="0">
                <a:latin typeface="MS Reference Sans Serif" panose="020B0604030504040204" pitchFamily="34" charset="0"/>
              </a:rPr>
              <a:t>What further research is suggested?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44250" y="1447650"/>
            <a:ext cx="8280000" cy="347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pen Sans"/>
              <a:buChar char="❖"/>
            </a:pPr>
            <a:r>
              <a:rPr lang="en" sz="2600" dirty="0">
                <a:solidFill>
                  <a:schemeClr val="lt2"/>
                </a:solidFill>
                <a:highlight>
                  <a:srgbClr val="434343"/>
                </a:highlight>
                <a:latin typeface="Open Sans"/>
                <a:ea typeface="Open Sans"/>
                <a:cs typeface="Open Sans"/>
                <a:sym typeface="Open Sans"/>
              </a:rPr>
              <a:t>A larger sample.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pen Sans"/>
              <a:buChar char="❖"/>
            </a:pPr>
            <a:r>
              <a:rPr lang="en" sz="2600" dirty="0">
                <a:solidFill>
                  <a:schemeClr val="lt2"/>
                </a:solidFill>
                <a:highlight>
                  <a:srgbClr val="434343"/>
                </a:highlight>
                <a:latin typeface="Open Sans"/>
                <a:ea typeface="Open Sans"/>
                <a:cs typeface="Open Sans"/>
                <a:sym typeface="Open Sans"/>
              </a:rPr>
              <a:t>A problem for students to solve to demonstrate math achievement- given before and after the lesson.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Open Sans"/>
              <a:buChar char="❖"/>
            </a:pPr>
            <a:r>
              <a:rPr lang="en" sz="2600" dirty="0">
                <a:solidFill>
                  <a:schemeClr val="lt2"/>
                </a:solidFill>
                <a:highlight>
                  <a:srgbClr val="434343"/>
                </a:highlight>
                <a:latin typeface="Open Sans"/>
                <a:ea typeface="Open Sans"/>
                <a:cs typeface="Open Sans"/>
                <a:sym typeface="Open Sans"/>
              </a:rPr>
              <a:t>Targeted Growth Mindset lessons over time- the whole semester--one a month?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0"/>
    </mc:Choice>
    <mc:Fallback xmlns="">
      <p:transition spd="slow" advTm="3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44250" y="186450"/>
            <a:ext cx="8455500" cy="130624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latin typeface="MS Reference Sans Serif" panose="020B0604030504040204" pitchFamily="34" charset="0"/>
              </a:rPr>
              <a:t>What do the results indicate about changes to instruction and learning practices?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44250" y="1623100"/>
            <a:ext cx="7361424" cy="6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Even a short lesson had a positive impact!</a:t>
            </a:r>
            <a:r>
              <a:rPr lang="en" sz="2400" dirty="0"/>
              <a:t/>
            </a:r>
            <a:br>
              <a:rPr lang="en" sz="2400" dirty="0"/>
            </a:br>
            <a:endParaRPr lang="en" sz="2400" dirty="0"/>
          </a:p>
        </p:txBody>
      </p:sp>
      <p:sp>
        <p:nvSpPr>
          <p:cNvPr id="89" name="Shape 89"/>
          <p:cNvSpPr txBox="1"/>
          <p:nvPr/>
        </p:nvSpPr>
        <p:spPr>
          <a:xfrm>
            <a:off x="1217325" y="2763650"/>
            <a:ext cx="11100" cy="7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998000" y="2763650"/>
            <a:ext cx="7801800" cy="2149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chemeClr val="dk2"/>
                </a:solidFill>
              </a:rPr>
              <a:t>Teachers and parents, as well as students, do suffer from fixed mindsets and it is good to check our words and the way we praise students!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7"/>
    </mc:Choice>
    <mc:Fallback xmlns="">
      <p:transition spd="slow" advTm="25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74175" y="789625"/>
            <a:ext cx="8532300" cy="354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0" dirty="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 dirty="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1st Strategy:</a:t>
            </a:r>
            <a:r>
              <a:rPr lang="en" sz="2400" b="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Praise can lead to a fixed mindset, “Never praise students by telling them that they are smart….when children are told that they are smart they often feel good, but later they fail in some situation-and everyone does-they think, “Hmm, I am not so smart.””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This type of praising leads to a fixed mindset, which is opposite of the growth mindset. </a:t>
            </a:r>
          </a:p>
          <a:p>
            <a:pPr lvl="0" algn="l" rtl="0">
              <a:spcBef>
                <a:spcPts val="0"/>
              </a:spcBef>
              <a:buNone/>
            </a:pPr>
            <a:endParaRPr sz="3600" dirty="0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679950" y="383850"/>
            <a:ext cx="7929000" cy="5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We think we are being helpful but….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18"/>
    </mc:Choice>
    <mc:Fallback xmlns="">
      <p:transition spd="slow" advTm="52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7891" y="321498"/>
            <a:ext cx="8455500" cy="61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latin typeface="MS Reference Sans Serif" panose="020B0604030504040204" pitchFamily="34" charset="0"/>
              </a:rPr>
              <a:t>SO…….</a:t>
            </a:r>
          </a:p>
        </p:txBody>
      </p:sp>
      <p:pic>
        <p:nvPicPr>
          <p:cNvPr id="102" name="Shape 102" descr="Growth-v-Fixe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998" y="1153625"/>
            <a:ext cx="7473075" cy="38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4"/>
    </mc:Choice>
    <mc:Fallback xmlns="">
      <p:transition spd="slow" advTm="2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415</Words>
  <Application>Microsoft Office PowerPoint</Application>
  <PresentationFormat>On-screen Show (16:9)</PresentationFormat>
  <Paragraphs>40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 Light</vt:lpstr>
      <vt:lpstr>Open Sans</vt:lpstr>
      <vt:lpstr>MS Reference Sans Serif</vt:lpstr>
      <vt:lpstr>PT Sans Narrow</vt:lpstr>
      <vt:lpstr>Montserrat</vt:lpstr>
      <vt:lpstr>Arial</vt:lpstr>
      <vt:lpstr>Playfair Display</vt:lpstr>
      <vt:lpstr>Oswald</vt:lpstr>
      <vt:lpstr>pop</vt:lpstr>
      <vt:lpstr>Research Paper Presentation</vt:lpstr>
      <vt:lpstr>How well did the research answer the question?</vt:lpstr>
      <vt:lpstr> Results:     </vt:lpstr>
      <vt:lpstr>What further research is suggested?</vt:lpstr>
      <vt:lpstr>What do the results indicate about changes to instruction and learning practices?</vt:lpstr>
      <vt:lpstr>   1st Strategy: Praise can lead to a fixed mindset, “Never praise students by telling them that they are smart….when children are told that they are smart they often feel good, but later they fail in some situation-and everyone does-they think, “Hmm, I am not so smart.””  This type of praising leads to a fixed mindset, which is opposite of the growth mindset.   </vt:lpstr>
      <vt:lpstr>SO…….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Paper Presentation</dc:title>
  <dc:creator>Kristin Drew</dc:creator>
  <cp:lastModifiedBy>Kristin Drew</cp:lastModifiedBy>
  <cp:revision>4</cp:revision>
  <dcterms:modified xsi:type="dcterms:W3CDTF">2016-09-25T00:53:09Z</dcterms:modified>
</cp:coreProperties>
</file>